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4" r:id="rId4"/>
    <p:sldId id="275" r:id="rId5"/>
    <p:sldId id="276" r:id="rId6"/>
    <p:sldId id="277" r:id="rId7"/>
    <p:sldId id="268" r:id="rId8"/>
    <p:sldId id="269" r:id="rId9"/>
    <p:sldId id="278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Hypersensitivity Reactions III &amp;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181600"/>
            <a:ext cx="526575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MANOJ RADHAKRISHNAN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 B  </a:t>
            </a:r>
            <a:r>
              <a:rPr lang="en-US" dirty="0" err="1" smtClean="0"/>
              <a:t>granuloma</a:t>
            </a:r>
            <a:r>
              <a:rPr lang="en-US" dirty="0" smtClean="0"/>
              <a:t> with </a:t>
            </a:r>
            <a:r>
              <a:rPr lang="en-US" dirty="0" err="1" smtClean="0"/>
              <a:t>caseous</a:t>
            </a:r>
            <a:r>
              <a:rPr lang="en-US" dirty="0" smtClean="0"/>
              <a:t> necrosis</a:t>
            </a:r>
            <a:endParaRPr lang="en-IN" dirty="0"/>
          </a:p>
        </p:txBody>
      </p:sp>
      <p:pic>
        <p:nvPicPr>
          <p:cNvPr id="6146" name="Picture 2" descr="C:\Users\Pathology\Desktop\granulom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6012000" cy="4985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Type III Hypersensitivity(Immune complex-mediated)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Binding of Ag-</a:t>
            </a:r>
            <a:r>
              <a:rPr lang="en-US" dirty="0" err="1" smtClean="0"/>
              <a:t>Ab</a:t>
            </a:r>
            <a:r>
              <a:rPr lang="en-US" dirty="0" smtClean="0"/>
              <a:t> complexes that trigger complement activation </a:t>
            </a:r>
          </a:p>
          <a:p>
            <a:r>
              <a:rPr lang="en-US" dirty="0" smtClean="0"/>
              <a:t>Complexes may form locally in tissues or in circulation aggregated </a:t>
            </a:r>
            <a:r>
              <a:rPr lang="en-US" dirty="0" err="1" smtClean="0"/>
              <a:t>Fc</a:t>
            </a:r>
            <a:r>
              <a:rPr lang="en-US" dirty="0" smtClean="0"/>
              <a:t> regions of </a:t>
            </a:r>
            <a:r>
              <a:rPr lang="en-US" dirty="0" err="1" smtClean="0"/>
              <a:t>Ig</a:t>
            </a:r>
            <a:r>
              <a:rPr lang="en-US" dirty="0" smtClean="0"/>
              <a:t> G antibodies </a:t>
            </a:r>
            <a:r>
              <a:rPr lang="en-US" dirty="0" err="1" smtClean="0"/>
              <a:t>activatecomplement</a:t>
            </a:r>
            <a:r>
              <a:rPr lang="en-US" dirty="0" smtClean="0"/>
              <a:t> and lead to </a:t>
            </a:r>
            <a:r>
              <a:rPr lang="en-US" dirty="0" err="1" smtClean="0"/>
              <a:t>incrsd</a:t>
            </a:r>
            <a:r>
              <a:rPr lang="en-US" dirty="0" smtClean="0"/>
              <a:t> </a:t>
            </a:r>
            <a:r>
              <a:rPr lang="en-US" dirty="0" err="1" smtClean="0"/>
              <a:t>vasc</a:t>
            </a:r>
            <a:r>
              <a:rPr lang="en-US" dirty="0" smtClean="0"/>
              <a:t> permeability ,activation of </a:t>
            </a:r>
            <a:r>
              <a:rPr lang="en-US" dirty="0" err="1" smtClean="0"/>
              <a:t>neutrophils</a:t>
            </a:r>
            <a:r>
              <a:rPr lang="en-US" dirty="0" smtClean="0"/>
              <a:t> and tissue necrosis</a:t>
            </a:r>
          </a:p>
          <a:p>
            <a:r>
              <a:rPr lang="en-US" dirty="0" smtClean="0"/>
              <a:t>Antigens  capable of eliciting type III reaction-exogenous(streptococcal </a:t>
            </a:r>
            <a:r>
              <a:rPr lang="en-US" dirty="0" err="1" smtClean="0"/>
              <a:t>Ag,Hep</a:t>
            </a:r>
            <a:r>
              <a:rPr lang="en-US" dirty="0" smtClean="0"/>
              <a:t> B </a:t>
            </a:r>
            <a:r>
              <a:rPr lang="en-US" dirty="0" err="1" smtClean="0"/>
              <a:t>virus,heroin</a:t>
            </a:r>
            <a:r>
              <a:rPr lang="en-US" dirty="0" smtClean="0"/>
              <a:t>) or endogenous(</a:t>
            </a:r>
            <a:r>
              <a:rPr lang="en-US" dirty="0" err="1" smtClean="0"/>
              <a:t>immunoglobulins</a:t>
            </a:r>
            <a:r>
              <a:rPr lang="en-US" dirty="0" smtClean="0"/>
              <a:t> &amp;nuclear antigens)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Prototype of Type III HS ,serum sickness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amounts of foreign serum were </a:t>
            </a:r>
            <a:r>
              <a:rPr lang="en-US" dirty="0" err="1" smtClean="0"/>
              <a:t>adminstered</a:t>
            </a:r>
            <a:r>
              <a:rPr lang="en-US" dirty="0" smtClean="0"/>
              <a:t> for passive immunization(</a:t>
            </a:r>
            <a:r>
              <a:rPr lang="en-US" dirty="0" err="1" smtClean="0"/>
              <a:t>eg</a:t>
            </a:r>
            <a:r>
              <a:rPr lang="en-US" dirty="0" smtClean="0"/>
              <a:t> Horse serum containing anti-diphtheria </a:t>
            </a:r>
            <a:r>
              <a:rPr lang="en-US" dirty="0" err="1" smtClean="0"/>
              <a:t>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Approx 5 days later </a:t>
            </a:r>
            <a:r>
              <a:rPr lang="en-US" dirty="0" err="1" smtClean="0"/>
              <a:t>Ab</a:t>
            </a:r>
            <a:r>
              <a:rPr lang="en-US" dirty="0" smtClean="0"/>
              <a:t> to </a:t>
            </a:r>
            <a:r>
              <a:rPr lang="en-US" dirty="0" err="1" smtClean="0"/>
              <a:t>Ab</a:t>
            </a:r>
            <a:r>
              <a:rPr lang="en-US" dirty="0" smtClean="0"/>
              <a:t> is </a:t>
            </a:r>
            <a:r>
              <a:rPr lang="en-US" dirty="0" err="1" smtClean="0"/>
              <a:t>synthesized.these</a:t>
            </a:r>
            <a:r>
              <a:rPr lang="en-US" dirty="0" smtClean="0"/>
              <a:t> react to form Ag-</a:t>
            </a:r>
            <a:r>
              <a:rPr lang="en-US" dirty="0" err="1" smtClean="0"/>
              <a:t>Ab</a:t>
            </a:r>
            <a:r>
              <a:rPr lang="en-US" dirty="0" smtClean="0"/>
              <a:t> complexes.</a:t>
            </a:r>
          </a:p>
          <a:p>
            <a:r>
              <a:rPr lang="en-US" dirty="0" smtClean="0"/>
              <a:t>These complexes deposit in blood vessels triggering injurious inflammatory reactions.</a:t>
            </a:r>
          </a:p>
          <a:p>
            <a:r>
              <a:rPr lang="en-US" dirty="0" smtClean="0"/>
              <a:t>Very large complexes are removed by macrophages</a:t>
            </a:r>
          </a:p>
          <a:p>
            <a:r>
              <a:rPr lang="en-US" dirty="0" smtClean="0"/>
              <a:t>Small or intermediate sized complexes circulate longer and get deposited I kidneys, joints and small blood vessels.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Pathology\Desktop\type-3-hypersensitivi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3924000" cy="6859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Necrotizing </a:t>
            </a:r>
            <a:r>
              <a:rPr lang="en-US" dirty="0" err="1" smtClean="0"/>
              <a:t>vasculitis</a:t>
            </a:r>
            <a:r>
              <a:rPr lang="en-US" dirty="0" smtClean="0"/>
              <a:t> &amp; </a:t>
            </a:r>
            <a:r>
              <a:rPr lang="en-US" dirty="0" err="1" smtClean="0"/>
              <a:t>fibrinoid</a:t>
            </a:r>
            <a:r>
              <a:rPr lang="en-US" dirty="0" smtClean="0"/>
              <a:t> necrosis</a:t>
            </a:r>
            <a:endParaRPr lang="en-IN" dirty="0"/>
          </a:p>
        </p:txBody>
      </p:sp>
      <p:pic>
        <p:nvPicPr>
          <p:cNvPr id="2050" name="Picture 2" descr="C:\Users\Pathology\Desktop\nec vasc &amp; fibrin nec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7776000" cy="384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Vasculitis</a:t>
            </a:r>
            <a:r>
              <a:rPr lang="en-US" dirty="0" smtClean="0"/>
              <a:t> due to Anti-</a:t>
            </a:r>
            <a:r>
              <a:rPr lang="en-US" dirty="0" err="1" smtClean="0"/>
              <a:t>neutrophil</a:t>
            </a:r>
            <a:r>
              <a:rPr lang="en-US" dirty="0" smtClean="0"/>
              <a:t> </a:t>
            </a:r>
            <a:r>
              <a:rPr lang="en-US" dirty="0" err="1" smtClean="0"/>
              <a:t>cytoplasmic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endParaRPr lang="en-IN" dirty="0"/>
          </a:p>
        </p:txBody>
      </p:sp>
      <p:pic>
        <p:nvPicPr>
          <p:cNvPr id="3074" name="Picture 2" descr="C:\Users\Pathology\Desktop\vasculit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616000" cy="3676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 diseases-Type III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 involved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Clinico</a:t>
                      </a:r>
                      <a:r>
                        <a:rPr lang="en-US" dirty="0" smtClean="0"/>
                        <a:t>-pathological manifestations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lupus </a:t>
                      </a:r>
                      <a:r>
                        <a:rPr lang="en-US" dirty="0" err="1" smtClean="0"/>
                        <a:t>erythematosus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Nuclear 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Nephritis , skin lesions, others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Post-streptococcal </a:t>
                      </a:r>
                      <a:r>
                        <a:rPr lang="en-US" dirty="0" err="1" smtClean="0"/>
                        <a:t>Glomerulo</a:t>
                      </a:r>
                      <a:r>
                        <a:rPr lang="en-US" dirty="0" smtClean="0"/>
                        <a:t>-nephritis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Streptococcal cell wall Ag maybe deposited in GBM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Nephritis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Polyarteritis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nodosa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Hepatitis B virus 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</a:t>
                      </a:r>
                      <a:r>
                        <a:rPr lang="en-US" dirty="0" err="1" smtClean="0"/>
                        <a:t>vasculitis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Reactive arthritis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Bacterial 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 arthritis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sickness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Ag (anti-</a:t>
                      </a:r>
                      <a:r>
                        <a:rPr lang="en-US" dirty="0" err="1" smtClean="0"/>
                        <a:t>diphteritic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, or anti-</a:t>
                      </a:r>
                      <a:r>
                        <a:rPr lang="en-US" dirty="0" err="1" smtClean="0"/>
                        <a:t>thymocyte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Arthritis, </a:t>
                      </a:r>
                      <a:r>
                        <a:rPr lang="en-US" dirty="0" err="1" smtClean="0"/>
                        <a:t>vasculitis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nephritis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Arthus</a:t>
                      </a:r>
                      <a:r>
                        <a:rPr lang="en-US" dirty="0" smtClean="0"/>
                        <a:t> reaction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type of Type III seen</a:t>
                      </a:r>
                      <a:r>
                        <a:rPr lang="en-US" baseline="0" dirty="0" smtClean="0"/>
                        <a:t> in skin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Cutaneous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vasculitis</a:t>
                      </a:r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IV Hypersensitivity(Th1 CD4 &amp; CD8 Lymphocyte mediated)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called T-cell mediated or delayed type hypersensitivity</a:t>
            </a:r>
          </a:p>
          <a:p>
            <a:r>
              <a:rPr lang="en-US" dirty="0" smtClean="0"/>
              <a:t>A classic example is tuberculin reaction: in a previously sensitized individual (exposed to </a:t>
            </a:r>
            <a:r>
              <a:rPr lang="en-US" dirty="0" err="1" smtClean="0"/>
              <a:t>Myc</a:t>
            </a:r>
            <a:r>
              <a:rPr lang="en-US" dirty="0" smtClean="0"/>
              <a:t> Tub),</a:t>
            </a:r>
            <a:r>
              <a:rPr lang="en-US" dirty="0" err="1" smtClean="0"/>
              <a:t>intracut</a:t>
            </a:r>
            <a:r>
              <a:rPr lang="en-US" dirty="0" smtClean="0"/>
              <a:t> injection of PPD of </a:t>
            </a:r>
            <a:r>
              <a:rPr lang="en-US" dirty="0" err="1" smtClean="0"/>
              <a:t>M.Tub</a:t>
            </a:r>
            <a:r>
              <a:rPr lang="en-US" dirty="0" smtClean="0"/>
              <a:t> cultures will lead to delayed (8-12hrs) redness &amp; </a:t>
            </a:r>
            <a:r>
              <a:rPr lang="en-US" dirty="0" err="1" smtClean="0"/>
              <a:t>induration</a:t>
            </a:r>
            <a:r>
              <a:rPr lang="en-US" dirty="0" smtClean="0"/>
              <a:t> that peaks in 72 hrs.</a:t>
            </a:r>
          </a:p>
          <a:p>
            <a:r>
              <a:rPr lang="en-US" dirty="0" smtClean="0"/>
              <a:t>Redness &amp; edema due to cytokine secretion.</a:t>
            </a:r>
          </a:p>
          <a:p>
            <a:r>
              <a:rPr lang="en-US" dirty="0" err="1" smtClean="0"/>
              <a:t>Charact</a:t>
            </a:r>
            <a:r>
              <a:rPr lang="en-US" dirty="0" smtClean="0"/>
              <a:t> by </a:t>
            </a:r>
            <a:r>
              <a:rPr lang="en-US" dirty="0" err="1" smtClean="0"/>
              <a:t>perivascular</a:t>
            </a:r>
            <a:r>
              <a:rPr lang="en-US" dirty="0" smtClean="0"/>
              <a:t> cuffing by CD4+ T Cells </a:t>
            </a:r>
          </a:p>
          <a:p>
            <a:r>
              <a:rPr lang="en-US" dirty="0" smtClean="0"/>
              <a:t>if  the antigen is non degradable </a:t>
            </a:r>
            <a:r>
              <a:rPr lang="en-US" dirty="0" err="1" smtClean="0"/>
              <a:t>perivascular</a:t>
            </a:r>
            <a:r>
              <a:rPr lang="en-US" dirty="0" smtClean="0"/>
              <a:t> lymphocytes are replaced by </a:t>
            </a:r>
            <a:r>
              <a:rPr lang="en-US" dirty="0" err="1" smtClean="0"/>
              <a:t>epithelioid</a:t>
            </a:r>
            <a:r>
              <a:rPr lang="en-US" dirty="0" smtClean="0"/>
              <a:t> Cells.</a:t>
            </a:r>
          </a:p>
          <a:p>
            <a:r>
              <a:rPr lang="en-US" dirty="0" smtClean="0"/>
              <a:t>Contact dermatitis is also example (poison ivy allergy)(</a:t>
            </a:r>
            <a:r>
              <a:rPr lang="en-US" dirty="0" err="1" smtClean="0"/>
              <a:t>rhus</a:t>
            </a:r>
            <a:r>
              <a:rPr lang="en-US" dirty="0" smtClean="0"/>
              <a:t> </a:t>
            </a:r>
            <a:r>
              <a:rPr lang="en-US" dirty="0" err="1" smtClean="0"/>
              <a:t>tox</a:t>
            </a:r>
            <a:r>
              <a:rPr lang="en-US" dirty="0" smtClean="0"/>
              <a:t>)</a:t>
            </a:r>
          </a:p>
          <a:p>
            <a:r>
              <a:rPr lang="en-US" dirty="0" smtClean="0"/>
              <a:t>CD 8+ mediated cell death in graft rejection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Granuloma</a:t>
            </a:r>
            <a:r>
              <a:rPr lang="en-US" dirty="0" smtClean="0"/>
              <a:t> formation </a:t>
            </a:r>
            <a:r>
              <a:rPr lang="en-US" dirty="0" err="1" smtClean="0"/>
              <a:t>eg</a:t>
            </a:r>
            <a:r>
              <a:rPr lang="en-US" dirty="0" smtClean="0"/>
              <a:t> of Type IV</a:t>
            </a:r>
            <a:endParaRPr lang="en-IN" dirty="0"/>
          </a:p>
        </p:txBody>
      </p:sp>
      <p:pic>
        <p:nvPicPr>
          <p:cNvPr id="5122" name="Picture 2" descr="C:\Users\Pathology\Desktop\type I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6336000" cy="4745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360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Flow</vt:lpstr>
      <vt:lpstr>Hypersensitivity Reactions III &amp; IV</vt:lpstr>
      <vt:lpstr> Type III Hypersensitivity(Immune complex-mediated)</vt:lpstr>
      <vt:lpstr>Prototype of Type III HS ,serum sickness</vt:lpstr>
      <vt:lpstr>PowerPoint Presentation</vt:lpstr>
      <vt:lpstr>Necrotizing vasculitis &amp; fibrinoid necrosis</vt:lpstr>
      <vt:lpstr>Vasculitis due to Anti-neutrophil cytoplasmic Ab</vt:lpstr>
      <vt:lpstr>Imp diseases-Type III</vt:lpstr>
      <vt:lpstr>Type IV Hypersensitivity(Th1 CD4 &amp; CD8 Lymphocyte mediated)</vt:lpstr>
      <vt:lpstr>Granuloma formation eg of Type IV</vt:lpstr>
      <vt:lpstr>T B  granuloma with caseous necrosis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Hypersensitivity Reactions</dc:title>
  <dc:creator>THEBEST</dc:creator>
  <cp:lastModifiedBy>Lib Lab One</cp:lastModifiedBy>
  <cp:revision>68</cp:revision>
  <dcterms:created xsi:type="dcterms:W3CDTF">2013-04-13T04:30:00Z</dcterms:created>
  <dcterms:modified xsi:type="dcterms:W3CDTF">2021-11-08T09:07:22Z</dcterms:modified>
</cp:coreProperties>
</file>